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28"/>
  </p:notesMasterIdLst>
  <p:handoutMasterIdLst>
    <p:handoutMasterId r:id="rId29"/>
  </p:handoutMasterIdLst>
  <p:sldIdLst>
    <p:sldId id="1352" r:id="rId2"/>
    <p:sldId id="1326" r:id="rId3"/>
    <p:sldId id="1327" r:id="rId4"/>
    <p:sldId id="1328" r:id="rId5"/>
    <p:sldId id="1329" r:id="rId6"/>
    <p:sldId id="1330" r:id="rId7"/>
    <p:sldId id="1331" r:id="rId8"/>
    <p:sldId id="1332" r:id="rId9"/>
    <p:sldId id="1333" r:id="rId10"/>
    <p:sldId id="1334" r:id="rId11"/>
    <p:sldId id="1342" r:id="rId12"/>
    <p:sldId id="1343" r:id="rId13"/>
    <p:sldId id="1335" r:id="rId14"/>
    <p:sldId id="1336" r:id="rId15"/>
    <p:sldId id="1338" r:id="rId16"/>
    <p:sldId id="1339" r:id="rId17"/>
    <p:sldId id="1340" r:id="rId18"/>
    <p:sldId id="1341" r:id="rId19"/>
    <p:sldId id="1344" r:id="rId20"/>
    <p:sldId id="1345" r:id="rId21"/>
    <p:sldId id="1346" r:id="rId22"/>
    <p:sldId id="1347" r:id="rId23"/>
    <p:sldId id="1348" r:id="rId24"/>
    <p:sldId id="1349" r:id="rId25"/>
    <p:sldId id="1350" r:id="rId26"/>
    <p:sldId id="1351" r:id="rId27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8" autoAdjust="0"/>
    <p:restoredTop sz="96925" autoAdjust="0"/>
  </p:normalViewPr>
  <p:slideViewPr>
    <p:cSldViewPr snapToGrid="0">
      <p:cViewPr varScale="1">
        <p:scale>
          <a:sx n="132" d="100"/>
          <a:sy n="132" d="100"/>
        </p:scale>
        <p:origin x="176" y="848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9.02349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4110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More AI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361B-7606-E14C-A76C-7649E072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8E163-A7D7-7546-953D-75DADACF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586-EB5B-744B-9AA4-A0E2FE29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9FCA-F9D1-D547-BF7B-50B3690C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software with varying levels of artificial intelligence</a:t>
            </a:r>
          </a:p>
          <a:p>
            <a:r>
              <a:rPr lang="en-US" dirty="0"/>
              <a:t>ELIZA MIT Joseph </a:t>
            </a:r>
            <a:r>
              <a:rPr lang="en-US" dirty="0" err="1"/>
              <a:t>Weizenbaum</a:t>
            </a:r>
            <a:r>
              <a:rPr lang="en-US" dirty="0"/>
              <a:t> 1966 – imitated a psychotherapist</a:t>
            </a:r>
          </a:p>
          <a:p>
            <a:r>
              <a:rPr lang="en-US" dirty="0"/>
              <a:t>PARRY Kenneth Colby 1972 - imitated a patient with schizophrenia</a:t>
            </a:r>
          </a:p>
          <a:p>
            <a:r>
              <a:rPr lang="en-US" dirty="0" err="1"/>
              <a:t>Jabberwacky</a:t>
            </a:r>
            <a:r>
              <a:rPr lang="en-US" dirty="0"/>
              <a:t> Rollo Carpenter 1988</a:t>
            </a:r>
          </a:p>
          <a:p>
            <a:r>
              <a:rPr lang="en-US" dirty="0"/>
              <a:t>ALICE (Artificial Linguistic Internet Computer Entity) </a:t>
            </a:r>
          </a:p>
          <a:p>
            <a:r>
              <a:rPr lang="en-US" dirty="0"/>
              <a:t>Siri, Google Now, Cortana, Alexa,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7984-028D-5D4B-B220-6719C91E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B2658-7FAB-C841-8F8E-B753FBFF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2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4D6B-7423-484A-BC9C-44E065CA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063932"/>
            <a:ext cx="5941068" cy="179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94C8A-427B-7E4B-A74A-857033B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Chatbot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5C3D-1FCF-994A-B3EC-F54FB99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Retrieval based (also rules based)</a:t>
            </a:r>
          </a:p>
          <a:p>
            <a:pPr lvl="1"/>
            <a:r>
              <a:rPr lang="en-US" sz="2000" dirty="0"/>
              <a:t>Use a heuristic to access predefined responses</a:t>
            </a:r>
          </a:p>
          <a:p>
            <a:pPr lvl="1"/>
            <a:r>
              <a:rPr lang="en-US" sz="2000" dirty="0"/>
              <a:t>Heuristic can be simple pattern matching or machine learning classification</a:t>
            </a:r>
          </a:p>
          <a:p>
            <a:r>
              <a:rPr lang="en-US" sz="2000" dirty="0"/>
              <a:t>Generative model</a:t>
            </a:r>
          </a:p>
          <a:p>
            <a:pPr lvl="1"/>
            <a:r>
              <a:rPr lang="en-US" sz="2000" dirty="0"/>
              <a:t>Generate new responses from scratch</a:t>
            </a:r>
          </a:p>
          <a:p>
            <a:r>
              <a:rPr lang="en-US" sz="2400" dirty="0"/>
              <a:t>Long vs short conversations</a:t>
            </a:r>
          </a:p>
          <a:p>
            <a:pPr lvl="1"/>
            <a:r>
              <a:rPr lang="en-US" sz="2000" dirty="0"/>
              <a:t>short is obviously easier</a:t>
            </a:r>
          </a:p>
          <a:p>
            <a:r>
              <a:rPr lang="en-US" sz="2400" dirty="0"/>
              <a:t>Open domain vs closed domain</a:t>
            </a:r>
          </a:p>
          <a:p>
            <a:pPr lvl="1"/>
            <a:r>
              <a:rPr lang="en-US" sz="2000" dirty="0"/>
              <a:t>restricting topic is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C47D-B2D1-0C46-8E4C-E34A24E0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34656" y="5529884"/>
            <a:ext cx="4008101" cy="365125"/>
          </a:xfrm>
          <a:noFill/>
        </p:spPr>
        <p:txBody>
          <a:bodyPr>
            <a:normAutofit/>
          </a:bodyPr>
          <a:lstStyle/>
          <a:p>
            <a:pPr algn="r"/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AE76-5B5B-EF41-8C10-0507553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279" y="6261090"/>
            <a:ext cx="134447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FFFFFF">
                    <a:alpha val="80000"/>
                  </a:srgbClr>
                </a:solidFill>
              </a:rPr>
              <a:pPr/>
              <a:t>11</a:t>
            </a:fld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1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9C44-BF64-0B46-83F8-8B99E149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C597-EA94-074A-ACF2-507C4FFF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Babbling</a:t>
            </a:r>
          </a:p>
          <a:p>
            <a:r>
              <a:rPr lang="en-US" dirty="0"/>
              <a:t>Coherent personality</a:t>
            </a:r>
          </a:p>
          <a:p>
            <a:r>
              <a:rPr lang="en-US" dirty="0"/>
              <a:t>Incorporating context</a:t>
            </a:r>
          </a:p>
          <a:p>
            <a:pPr lvl="1"/>
            <a:r>
              <a:rPr lang="en-US" dirty="0"/>
              <a:t>linguistic and physical</a:t>
            </a:r>
          </a:p>
          <a:p>
            <a:r>
              <a:rPr lang="en-US" dirty="0"/>
              <a:t>Evaluating models</a:t>
            </a:r>
          </a:p>
          <a:p>
            <a:pPr lvl="1"/>
            <a:r>
              <a:rPr lang="en-US" dirty="0"/>
              <a:t>Hard to do automatically</a:t>
            </a:r>
          </a:p>
          <a:p>
            <a:r>
              <a:rPr lang="en-US" dirty="0"/>
              <a:t>Intention and diversity</a:t>
            </a:r>
          </a:p>
          <a:p>
            <a:pPr lvl="1"/>
            <a:r>
              <a:rPr lang="en-US" dirty="0"/>
              <a:t>Humans produce diverse responses with intention – hard with generative systems (Google’s early version of chat bot tended to respond with “I love you”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46F73-0E9E-4E46-842B-44BF27CA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00CE-AF42-1A44-8400-C4CA9AE1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C4E-3855-8947-A56E-2449F3E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2128-4A32-9048-B858-7829D59E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AI</a:t>
            </a:r>
          </a:p>
          <a:p>
            <a:r>
              <a:rPr lang="en-US" dirty="0"/>
              <a:t>Specific tasks handled</a:t>
            </a:r>
          </a:p>
          <a:p>
            <a:r>
              <a:rPr lang="en-US" dirty="0" err="1"/>
              <a:t>Recognises</a:t>
            </a:r>
            <a:r>
              <a:rPr lang="en-US" dirty="0"/>
              <a:t> triggers</a:t>
            </a:r>
          </a:p>
          <a:p>
            <a:r>
              <a:rPr lang="en-US" dirty="0"/>
              <a:t>Job of scripts are to:</a:t>
            </a:r>
          </a:p>
          <a:p>
            <a:pPr lvl="1"/>
            <a:r>
              <a:rPr lang="en-US" dirty="0"/>
              <a:t>Clean and </a:t>
            </a:r>
            <a:r>
              <a:rPr lang="en-US" dirty="0" err="1"/>
              <a:t>normalise</a:t>
            </a:r>
            <a:r>
              <a:rPr lang="en-US" dirty="0"/>
              <a:t> text</a:t>
            </a:r>
          </a:p>
          <a:p>
            <a:pPr lvl="1"/>
            <a:r>
              <a:rPr lang="en-US" dirty="0"/>
              <a:t>Correct spelling</a:t>
            </a:r>
          </a:p>
          <a:p>
            <a:pPr lvl="1"/>
            <a:r>
              <a:rPr lang="en-US" dirty="0"/>
              <a:t>Convert idioms</a:t>
            </a:r>
          </a:p>
          <a:p>
            <a:pPr lvl="1"/>
            <a:r>
              <a:rPr lang="en-US" dirty="0"/>
              <a:t>Remove junk words</a:t>
            </a:r>
          </a:p>
          <a:p>
            <a:pPr lvl="1"/>
            <a:r>
              <a:rPr lang="en-US" dirty="0"/>
              <a:t>Expand abbreviations</a:t>
            </a:r>
          </a:p>
          <a:p>
            <a:pPr lvl="1"/>
            <a:r>
              <a:rPr lang="en-US" dirty="0"/>
              <a:t>Identify triggers</a:t>
            </a:r>
          </a:p>
          <a:p>
            <a:r>
              <a:rPr lang="en-US" dirty="0"/>
              <a:t>Scripting environments: </a:t>
            </a:r>
            <a:r>
              <a:rPr lang="en-US" dirty="0" err="1"/>
              <a:t>SuperScript</a:t>
            </a:r>
            <a:r>
              <a:rPr lang="en-US" dirty="0"/>
              <a:t>, </a:t>
            </a:r>
            <a:r>
              <a:rPr lang="en-US" dirty="0" err="1"/>
              <a:t>botpress</a:t>
            </a:r>
            <a:r>
              <a:rPr lang="en-US" dirty="0"/>
              <a:t> using Universal Message Markdown,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E9E4D-8A28-2049-BB77-6FBA6F0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1336-31F2-EF4C-B4CD-1A39B75B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9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19CBAB-34F4-CD4A-9CAF-042AF936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21" b="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ED6D2-DCFD-EA4D-9910-4BEF002B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AI-based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7AC8-33E7-DA4C-A182-6BE06B78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Can learn through conversations</a:t>
            </a:r>
          </a:p>
          <a:p>
            <a:r>
              <a:rPr lang="en-US" sz="1800" dirty="0"/>
              <a:t>So can be trained</a:t>
            </a:r>
          </a:p>
          <a:p>
            <a:r>
              <a:rPr lang="en-US" sz="1800" dirty="0"/>
              <a:t>Problem if this is done unsupervised as in Microsoft’s </a:t>
            </a:r>
            <a:r>
              <a:rPr lang="en-US" sz="1800" dirty="0" err="1"/>
              <a:t>Tay</a:t>
            </a:r>
            <a:r>
              <a:rPr lang="en-US" sz="1800" dirty="0"/>
              <a:t> Twitter bot that went horribly wrong</a:t>
            </a:r>
          </a:p>
          <a:p>
            <a:r>
              <a:rPr lang="en-US" sz="1800" dirty="0"/>
              <a:t>AIML 2.0 scripting language mostly rule-based but can learn categorical information</a:t>
            </a:r>
          </a:p>
          <a:p>
            <a:r>
              <a:rPr lang="en-US" sz="1800" dirty="0"/>
              <a:t>Possible to create deep neural network based chat bots that learn conversations from databases of conversations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FF1A6-311C-3748-A9C9-E020EBC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B6B47-8790-C341-AEC6-07509EB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7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C08F-4E21-2A4F-880C-2F741D4C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A3D4-BD7B-414C-9053-87D87B50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Turing 1950: test a machine’s ability to exhibit intelligent </a:t>
            </a:r>
            <a:r>
              <a:rPr lang="en-US" dirty="0" err="1"/>
              <a:t>behaviour</a:t>
            </a:r>
            <a:r>
              <a:rPr lang="en-US" dirty="0"/>
              <a:t> indistinguishable from a human’s</a:t>
            </a:r>
          </a:p>
          <a:p>
            <a:r>
              <a:rPr lang="en-US" dirty="0"/>
              <a:t>Turing test involves a tester sending questions to a human female and male and the tester asked to distinguish which person was which. A computer replaces one of the subjects and the test is repeated. Aim is for the guesses of male/female should be the same in the computer case.</a:t>
            </a:r>
          </a:p>
          <a:p>
            <a:r>
              <a:rPr lang="en-US" dirty="0" err="1"/>
              <a:t>Chatbots</a:t>
            </a:r>
            <a:r>
              <a:rPr lang="en-US" dirty="0"/>
              <a:t> have been getting better at finessing the competitions like the </a:t>
            </a:r>
            <a:r>
              <a:rPr lang="en-US" dirty="0" err="1"/>
              <a:t>Loebner</a:t>
            </a:r>
            <a:r>
              <a:rPr lang="en-US" dirty="0"/>
              <a:t> prize – but basically still “cheating” https://</a:t>
            </a:r>
            <a:r>
              <a:rPr lang="en-US" dirty="0" err="1"/>
              <a:t>theconversation.com</a:t>
            </a:r>
            <a:r>
              <a:rPr lang="en-US" dirty="0"/>
              <a:t>/a-computer-beating-humans-and-passing-turings-test-wasnt-a-fair-fight-27367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A8A1A-8600-EA4A-AECB-031A05D8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4FCE7-4709-7A4D-B9D4-2969299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78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bot using a Blueprint:</a:t>
            </a:r>
          </a:p>
          <a:p>
            <a:pPr lvl="1"/>
            <a:r>
              <a:rPr lang="en-US" dirty="0"/>
              <a:t>Intent – what the bot is programmed to do on the receipt of an utterance – example intents are:</a:t>
            </a:r>
          </a:p>
          <a:p>
            <a:pPr lvl="2"/>
            <a:r>
              <a:rPr lang="en-US" b="1" dirty="0" err="1"/>
              <a:t>OrderFlowers</a:t>
            </a:r>
            <a:r>
              <a:rPr lang="en-US" b="1" dirty="0"/>
              <a:t>,  </a:t>
            </a:r>
            <a:r>
              <a:rPr lang="en-US" dirty="0" err="1"/>
              <a:t>BookTrip</a:t>
            </a:r>
            <a:r>
              <a:rPr lang="en-US" dirty="0"/>
              <a:t>, </a:t>
            </a:r>
            <a:r>
              <a:rPr lang="en-US" dirty="0" err="1"/>
              <a:t>ScheduleAppointment</a:t>
            </a:r>
            <a:endParaRPr lang="en-US" dirty="0"/>
          </a:p>
          <a:p>
            <a:pPr lvl="1"/>
            <a:r>
              <a:rPr lang="en-US" dirty="0"/>
              <a:t>Slot types</a:t>
            </a:r>
          </a:p>
          <a:p>
            <a:pPr lvl="2"/>
            <a:r>
              <a:rPr lang="en-US" dirty="0"/>
              <a:t>Roses, Lilies, Tulips</a:t>
            </a:r>
          </a:p>
          <a:p>
            <a:pPr lvl="1"/>
            <a:r>
              <a:rPr lang="en-US" dirty="0"/>
              <a:t>Slots</a:t>
            </a:r>
          </a:p>
          <a:p>
            <a:pPr lvl="2"/>
            <a:r>
              <a:rPr lang="en-US" dirty="0" err="1"/>
              <a:t>PickupTime</a:t>
            </a:r>
            <a:r>
              <a:rPr lang="en-US" dirty="0"/>
              <a:t>, </a:t>
            </a:r>
            <a:r>
              <a:rPr lang="en-US" dirty="0" err="1"/>
              <a:t>FlowerType</a:t>
            </a:r>
            <a:r>
              <a:rPr lang="en-US" dirty="0"/>
              <a:t>, </a:t>
            </a:r>
            <a:r>
              <a:rPr lang="en-US" dirty="0" err="1"/>
              <a:t>PickupDate</a:t>
            </a:r>
            <a:endParaRPr lang="en-US" dirty="0"/>
          </a:p>
          <a:p>
            <a:pPr lvl="1"/>
            <a:r>
              <a:rPr lang="en-US" dirty="0"/>
              <a:t>Utterances</a:t>
            </a:r>
          </a:p>
          <a:p>
            <a:pPr lvl="2"/>
            <a:r>
              <a:rPr lang="en-US" dirty="0"/>
              <a:t>”I would like to order some flowers”</a:t>
            </a:r>
          </a:p>
          <a:p>
            <a:pPr lvl="1"/>
            <a:r>
              <a:rPr lang="en-US" dirty="0"/>
              <a:t>Prompts</a:t>
            </a:r>
          </a:p>
          <a:p>
            <a:pPr lvl="2"/>
            <a:r>
              <a:rPr lang="en-US" dirty="0"/>
              <a:t>spoken prompts for the slots “What type of flowers would you like to order?”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2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skills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Alexa can be trained with new skills, intents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Deployment to: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Kik</a:t>
            </a:r>
            <a:endParaRPr lang="en-US" dirty="0"/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Mobile applications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9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42C1-9FDA-2E47-80FC-5C4400996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" y="1320820"/>
            <a:ext cx="3425957" cy="421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Example 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ScheduleAppointment</a:t>
            </a:r>
          </a:p>
          <a:p>
            <a:r>
              <a:rPr lang="en-US" sz="2000"/>
              <a:t>Intents:</a:t>
            </a:r>
          </a:p>
          <a:p>
            <a:pPr lvl="1"/>
            <a:r>
              <a:rPr lang="en-US" sz="2000"/>
              <a:t>MakeAppointment</a:t>
            </a:r>
          </a:p>
          <a:p>
            <a:r>
              <a:rPr lang="en-US" sz="2000"/>
              <a:t>Slot types</a:t>
            </a:r>
          </a:p>
          <a:p>
            <a:pPr lvl="1"/>
            <a:r>
              <a:rPr lang="en-US" sz="2000"/>
              <a:t>Appointment Type</a:t>
            </a:r>
          </a:p>
          <a:p>
            <a:pPr lvl="1"/>
            <a:r>
              <a:rPr lang="en-US" sz="2000"/>
              <a:t>Appointment Date</a:t>
            </a:r>
          </a:p>
          <a:p>
            <a:pPr lvl="1"/>
            <a:r>
              <a:rPr lang="en-US" sz="2000"/>
              <a:t>Appointment Time</a:t>
            </a:r>
          </a:p>
          <a:p>
            <a:r>
              <a:rPr lang="en-US" sz="2000"/>
              <a:t>Utterances</a:t>
            </a:r>
          </a:p>
          <a:p>
            <a:pPr lvl="1"/>
            <a:r>
              <a:rPr lang="en-US" sz="2000"/>
              <a:t>Book a {AppointmentType}</a:t>
            </a:r>
          </a:p>
          <a:p>
            <a:pPr lvl="1"/>
            <a:r>
              <a:rPr lang="en-US" sz="2000"/>
              <a:t>I would like to book an appointment</a:t>
            </a:r>
          </a:p>
          <a:p>
            <a:pPr lvl="1"/>
            <a:endParaRPr lang="en-US" sz="200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18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8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978A-5192-9844-90EE-020A475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B09D-8A32-FF4C-BCEA-847E8849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MILABOT</a:t>
            </a:r>
          </a:p>
          <a:p>
            <a:r>
              <a:rPr lang="en-US" dirty="0" err="1"/>
              <a:t>Serban</a:t>
            </a:r>
            <a:r>
              <a:rPr lang="en-US" dirty="0"/>
              <a:t> et al (2017) A deep reinforcement learning </a:t>
            </a:r>
            <a:r>
              <a:rPr lang="en-US" dirty="0" err="1"/>
              <a:t>chatbot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https://arxiv.org/pdf/1709.02349.pdf</a:t>
            </a:r>
            <a:r>
              <a:rPr lang="en-US" dirty="0"/>
              <a:t>)</a:t>
            </a:r>
          </a:p>
          <a:p>
            <a:r>
              <a:rPr lang="en-US" dirty="0"/>
              <a:t>Uses an ensemble approach including:</a:t>
            </a:r>
          </a:p>
          <a:p>
            <a:pPr lvl="1"/>
            <a:r>
              <a:rPr lang="en-US" dirty="0"/>
              <a:t>Rules-based: </a:t>
            </a:r>
            <a:r>
              <a:rPr lang="en-US" dirty="0" err="1"/>
              <a:t>Alicebot</a:t>
            </a:r>
            <a:r>
              <a:rPr lang="en-US" dirty="0"/>
              <a:t>, </a:t>
            </a:r>
            <a:r>
              <a:rPr lang="en-US" dirty="0" err="1"/>
              <a:t>Elizabot</a:t>
            </a:r>
            <a:r>
              <a:rPr lang="en-US" dirty="0"/>
              <a:t>, </a:t>
            </a:r>
            <a:r>
              <a:rPr lang="en-US" dirty="0" err="1"/>
              <a:t>Initiatorbot</a:t>
            </a:r>
            <a:r>
              <a:rPr lang="en-US" dirty="0"/>
              <a:t>, </a:t>
            </a:r>
            <a:r>
              <a:rPr lang="en-US" dirty="0" err="1"/>
              <a:t>Storybot</a:t>
            </a:r>
            <a:r>
              <a:rPr lang="en-US" dirty="0"/>
              <a:t>, </a:t>
            </a:r>
            <a:r>
              <a:rPr lang="en-US" dirty="0" err="1"/>
              <a:t>Evibot</a:t>
            </a:r>
            <a:r>
              <a:rPr lang="en-US" dirty="0"/>
              <a:t>, </a:t>
            </a:r>
            <a:r>
              <a:rPr lang="en-US" dirty="0" err="1"/>
              <a:t>BoWMovies</a:t>
            </a:r>
            <a:endParaRPr lang="en-US" dirty="0"/>
          </a:p>
          <a:p>
            <a:pPr lvl="1"/>
            <a:r>
              <a:rPr lang="en-US" dirty="0"/>
              <a:t>Retrieval-based neural networks: </a:t>
            </a:r>
          </a:p>
          <a:p>
            <a:pPr lvl="2"/>
            <a:r>
              <a:rPr lang="en-US" dirty="0"/>
              <a:t>VHRED models (</a:t>
            </a:r>
            <a:r>
              <a:rPr lang="en-US" dirty="0" err="1"/>
              <a:t>VHREDRedditNews</a:t>
            </a:r>
            <a:r>
              <a:rPr lang="en-US" dirty="0"/>
              <a:t>, </a:t>
            </a:r>
            <a:r>
              <a:rPr lang="en-US" dirty="0" err="1"/>
              <a:t>VHREDSubtitles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pPr lvl="2"/>
            <a:r>
              <a:rPr lang="en-US" dirty="0" err="1"/>
              <a:t>SkipThought</a:t>
            </a:r>
            <a:r>
              <a:rPr lang="en-US" dirty="0"/>
              <a:t> Vector Models</a:t>
            </a:r>
          </a:p>
          <a:p>
            <a:pPr lvl="1"/>
            <a:r>
              <a:rPr lang="en-US" dirty="0"/>
              <a:t>Search engine-based neural networks</a:t>
            </a:r>
          </a:p>
          <a:p>
            <a:pPr lvl="1"/>
            <a:r>
              <a:rPr lang="en-US" dirty="0"/>
              <a:t>Generation-based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56C4-F8EE-6944-9D21-62641B97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1F61-C62C-5344-9B2F-E7980903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6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any text and provides information on:</a:t>
            </a:r>
          </a:p>
          <a:p>
            <a:pPr lvl="1"/>
            <a:r>
              <a:rPr lang="en-US" dirty="0"/>
              <a:t>Entities – people, places, locations</a:t>
            </a:r>
          </a:p>
          <a:p>
            <a:pPr lvl="1"/>
            <a:r>
              <a:rPr lang="en-US" dirty="0"/>
              <a:t>Key phrases – pertinent to the subject of the document</a:t>
            </a:r>
          </a:p>
          <a:p>
            <a:pPr lvl="1"/>
            <a:r>
              <a:rPr lang="en-US" dirty="0"/>
              <a:t>Language - detect the language of the text</a:t>
            </a:r>
          </a:p>
          <a:p>
            <a:pPr lvl="1"/>
            <a:r>
              <a:rPr lang="en-US" dirty="0"/>
              <a:t>Sentiment – sentiment analysis of the text </a:t>
            </a:r>
          </a:p>
          <a:p>
            <a:r>
              <a:rPr lang="en-US" dirty="0"/>
              <a:t>Topic Modelling - Analyze a corpus of documents and find common themes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carrying out machine learning tasks</a:t>
            </a:r>
          </a:p>
          <a:p>
            <a:r>
              <a:rPr lang="en-US" dirty="0"/>
              <a:t>Based on </a:t>
            </a:r>
            <a:r>
              <a:rPr lang="en-US" dirty="0" err="1"/>
              <a:t>Jupyter</a:t>
            </a:r>
            <a:r>
              <a:rPr lang="en-US" dirty="0"/>
              <a:t> notebook software that mixes text, </a:t>
            </a:r>
            <a:r>
              <a:rPr lang="en-US" dirty="0" err="1"/>
              <a:t>visualisations</a:t>
            </a:r>
            <a:r>
              <a:rPr lang="en-US" dirty="0"/>
              <a:t> and the ability to execute live code</a:t>
            </a:r>
          </a:p>
          <a:p>
            <a:r>
              <a:rPr lang="en-US" dirty="0" err="1"/>
              <a:t>SageMaker</a:t>
            </a:r>
            <a:r>
              <a:rPr lang="en-US" dirty="0"/>
              <a:t> will create environments – machines and containers to run the code specified in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SageMaker</a:t>
            </a:r>
            <a:r>
              <a:rPr lang="en-US" dirty="0"/>
              <a:t> consists of a </a:t>
            </a:r>
            <a:r>
              <a:rPr lang="en-US" dirty="0" err="1"/>
              <a:t>Jupyter</a:t>
            </a:r>
            <a:r>
              <a:rPr lang="en-US" dirty="0"/>
              <a:t> server and various frameworks and support for built-in algorithms</a:t>
            </a:r>
          </a:p>
          <a:p>
            <a:pPr lvl="1"/>
            <a:r>
              <a:rPr lang="en-US" dirty="0"/>
              <a:t>Linear, </a:t>
            </a:r>
            <a:r>
              <a:rPr lang="en-US" dirty="0" err="1"/>
              <a:t>XGBoost</a:t>
            </a:r>
            <a:r>
              <a:rPr lang="en-US" dirty="0"/>
              <a:t>, K-Means, Sequence to Sequence, </a:t>
            </a:r>
            <a:r>
              <a:rPr lang="en-US" dirty="0" err="1"/>
              <a:t>DeepAR</a:t>
            </a:r>
            <a:r>
              <a:rPr lang="en-US" dirty="0"/>
              <a:t> Forecasting,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477D2-64DA-F04B-8EF4-65328C5F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0417C-C674-944F-B08A-061C5292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767" y="1470727"/>
            <a:ext cx="6542117" cy="3759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9320-4578-5C49-9C3C-0F998AB8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DeepAR Temperature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FE37-BBF1-C441-855C-46835FDA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DeepAR</a:t>
            </a:r>
            <a:r>
              <a:rPr lang="en-US" sz="2000" dirty="0">
                <a:solidFill>
                  <a:schemeClr val="bg1"/>
                </a:solidFill>
              </a:rPr>
              <a:t> uses Long </a:t>
            </a:r>
            <a:r>
              <a:rPr lang="en-US" sz="2000">
                <a:solidFill>
                  <a:schemeClr val="bg1"/>
                </a:solidFill>
              </a:rPr>
              <a:t>short-term memory (LSTM)-based </a:t>
            </a:r>
            <a:r>
              <a:rPr lang="en-US" sz="2000" dirty="0">
                <a:solidFill>
                  <a:schemeClr val="bg1"/>
                </a:solidFill>
              </a:rPr>
              <a:t>Recurrent Neural Network (RNN)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more info: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https://arxiv.org/pdf/1704.04110.pdf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6C4DC-6748-5445-A9A6-3B0A1000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75C7F-8C2C-8D40-9984-D3677A4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21</a:t>
            </a:fld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88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5F48-4FE0-8C40-9CBF-0A27576C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49BE1-FD6A-7C4D-9EB2-0F22CC2C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r>
              <a:rPr lang="en-US" dirty="0"/>
              <a:t>RNN has units that process sequential information in a sequential way with memory</a:t>
            </a:r>
          </a:p>
          <a:p>
            <a:r>
              <a:rPr lang="en-US" dirty="0"/>
              <a:t>[A] Repeating module in a standard RNN – single layer</a:t>
            </a:r>
          </a:p>
          <a:p>
            <a:r>
              <a:rPr lang="en-US" dirty="0"/>
              <a:t>[B] Repeating module in LSTM – 4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2F19E-5155-4E4C-9160-A5305EA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Some source: http://</a:t>
            </a:r>
            <a:r>
              <a:rPr lang="en-GB" dirty="0" err="1"/>
              <a:t>colah.github.io</a:t>
            </a:r>
            <a:r>
              <a:rPr lang="en-GB" dirty="0"/>
              <a:t>/posts/2015-08-Understanding-LSTMs/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7D97-FE5D-AE45-9899-C11AE334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AD1B6-7920-D642-A16A-70BCE0EAB6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151" y="1026897"/>
            <a:ext cx="5120639" cy="1916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DD658-BBC8-D64F-BBD9-2F0658F107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051" y="4029884"/>
            <a:ext cx="4874739" cy="1831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3316-FF10-7141-9B8F-6C1E5FC3293B}"/>
              </a:ext>
            </a:extLst>
          </p:cNvPr>
          <p:cNvSpPr txBox="1"/>
          <p:nvPr/>
        </p:nvSpPr>
        <p:spPr>
          <a:xfrm flipH="1">
            <a:off x="6464569" y="738880"/>
            <a:ext cx="45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623C2-8E30-9148-A633-0FEF9C887750}"/>
              </a:ext>
            </a:extLst>
          </p:cNvPr>
          <p:cNvSpPr txBox="1"/>
          <p:nvPr/>
        </p:nvSpPr>
        <p:spPr>
          <a:xfrm>
            <a:off x="6588477" y="390934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55780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7DBA-3E2B-F84F-8669-2E8A73FC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DeepAR</a:t>
            </a:r>
            <a:r>
              <a:rPr lang="en-US" dirty="0"/>
              <a:t> to predict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890-1D0E-D140-9FA3-8BDB41BC0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global average temperature</a:t>
            </a:r>
          </a:p>
          <a:p>
            <a:pPr lvl="1"/>
            <a:r>
              <a:rPr lang="en-AU" dirty="0"/>
              <a:t>Results are based on </a:t>
            </a:r>
          </a:p>
          <a:p>
            <a:pPr lvl="1"/>
            <a:r>
              <a:rPr lang="en-AU" dirty="0"/>
              <a:t>41,811 monthly time series with 16,130,972 observations and </a:t>
            </a:r>
          </a:p>
          <a:p>
            <a:pPr lvl="1"/>
            <a:r>
              <a:rPr lang="en-AU" dirty="0"/>
              <a:t>41,918 daily time series with 409,084,189 observations</a:t>
            </a:r>
          </a:p>
          <a:p>
            <a:r>
              <a:rPr lang="en-AU" dirty="0"/>
              <a:t>Consists of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Date Number	 Year	Month	Day	Day of Year	Anomaly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1880.001 	1880 	1 	1 	1 		-0.808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1880.004 	1880 	1 	2 	2 		-0.670</a:t>
            </a:r>
            <a:endParaRPr lang="en-AU" dirty="0"/>
          </a:p>
          <a:p>
            <a:r>
              <a:rPr lang="en-AU" dirty="0"/>
              <a:t>Temperatures are reported as delta of 1951-1980 average (8.68°C).</a:t>
            </a:r>
          </a:p>
          <a:p>
            <a:endParaRPr lang="en-AU" dirty="0"/>
          </a:p>
          <a:p>
            <a:pPr marL="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D255D-E38A-494A-A04B-B3E46120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9479973" cy="365125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julsimon</a:t>
            </a:r>
            <a:r>
              <a:rPr lang="en-GB" dirty="0"/>
              <a:t>/predicting-world-temperature-with-time-series-and-deepar-on-amazon-sagemaker-e371cf94ddb5</a:t>
            </a:r>
          </a:p>
        </p:txBody>
      </p:sp>
    </p:spTree>
    <p:extLst>
      <p:ext uri="{BB962C8B-B14F-4D97-AF65-F5344CB8AC3E}">
        <p14:creationId xmlns:p14="http://schemas.microsoft.com/office/powerpoint/2010/main" val="80851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data and put into arrays</a:t>
            </a:r>
          </a:p>
          <a:p>
            <a:r>
              <a:rPr lang="en-US" dirty="0"/>
              <a:t>Plot of data</a:t>
            </a:r>
          </a:p>
          <a:p>
            <a:r>
              <a:rPr lang="en-US" dirty="0"/>
              <a:t>Create </a:t>
            </a:r>
            <a:r>
              <a:rPr lang="en-US" dirty="0" err="1"/>
              <a:t>json</a:t>
            </a:r>
            <a:r>
              <a:rPr lang="en-US" dirty="0"/>
              <a:t> files for training and upload to S3</a:t>
            </a:r>
          </a:p>
          <a:p>
            <a:r>
              <a:rPr lang="en-US" dirty="0"/>
              <a:t>Create a session to train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3B81-F55E-CD49-835A-856631CC0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018" y="16202"/>
            <a:ext cx="7221682" cy="1809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5933209" y="3397827"/>
            <a:ext cx="5881255" cy="3034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estimator =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sagemaker.estimator.Estimator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role=role,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train_instance_count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=1,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train_instance_type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b="1" dirty="0">
                <a:solidFill>
                  <a:schemeClr val="tx1"/>
                </a:solidFill>
                <a:latin typeface="Courier" pitchFamily="2" charset="0"/>
              </a:rPr>
              <a:t>'ml.c4.8xlarge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base_job_name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='daily-temperature',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endParaRPr lang="en-US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91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838201" y="1477109"/>
            <a:ext cx="10976264" cy="4954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hyperparameters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= {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time_freq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'D', # daily series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context_length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 # number of data points to predict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num_cells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"40",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num_layers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"likelihood":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gaussian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"epochs": "250",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mini_batch_size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"32",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learning_rate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"0.00001",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dropout_rate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"0.05",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early_stopping_patience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"10" # stop if loss hasn't improved in 10 epochs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548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972AF9-0B35-DF46-9F9B-8EE9C6FD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42" y="179730"/>
            <a:ext cx="5304800" cy="3499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Deploy and use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the training is complete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Pick an instance to deploy model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request for prediction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using test data 1984 and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83E34-B57C-614C-B2A5-617294F2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42" y="3508049"/>
            <a:ext cx="5078100" cy="3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1F57F4-7DF4-B641-93F6-AE3B34E9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69" y="307731"/>
            <a:ext cx="4660458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CD3F9A-A816-0E4E-8848-40AD5B29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43" y="519737"/>
            <a:ext cx="5455917" cy="3573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1ABFB-2147-9247-972E-A6A1E286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API Explorer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C0CBE-D33D-ED4A-BB24-13CB382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18D66-A088-0F4F-BFBF-EA0463BB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31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D42-4F59-BE43-B881-8D60472B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phrases and 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F01722-CEF8-B348-9DC2-89914BD0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19820"/>
            <a:ext cx="306633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E6F1-4724-3F44-A8E9-DBA7DEB4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0335-7B06-454C-B737-F7748036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25E87-3A58-9E41-9147-3F914965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424155"/>
            <a:ext cx="5676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D1EC-6ED3-DD43-8006-B0ABA7D3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7971-1789-9F49-9D8B-E626162F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3B4DF4-F006-EA4E-BD7C-AA6D9B47427B}"/>
              </a:ext>
            </a:extLst>
          </p:cNvPr>
          <p:cNvSpPr/>
          <p:nvPr/>
        </p:nvSpPr>
        <p:spPr>
          <a:xfrm>
            <a:off x="679622" y="1690688"/>
            <a:ext cx="11195221" cy="4665662"/>
          </a:xfrm>
          <a:prstGeom prst="roundRect">
            <a:avLst/>
          </a:prstGeom>
          <a:solidFill>
            <a:schemeClr val="bg1">
              <a:lumMod val="8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boto3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</a:t>
            </a: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comprehend = boto3.client(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service_name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='comprehend',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region_name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='us-east-1')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text = "I am so very happy that it is raining today in Seattle"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print('Calling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json.dumps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comprehend.detect_sentiment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(Text=text,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LanguageCode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en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sort_keys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=True, indent=4))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print('End of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\n')</a:t>
            </a:r>
          </a:p>
          <a:p>
            <a:pPr algn="l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965B-2635-4C48-BF58-E3B3A678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36DB-51E9-7E4A-8EC9-80E786D6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and Video recognition services</a:t>
            </a:r>
          </a:p>
          <a:p>
            <a:r>
              <a:rPr lang="en-US" dirty="0"/>
              <a:t>Searchable images and video libraries</a:t>
            </a:r>
          </a:p>
          <a:p>
            <a:r>
              <a:rPr lang="en-US" dirty="0"/>
              <a:t>Face-based user </a:t>
            </a:r>
            <a:r>
              <a:rPr lang="en-US" dirty="0" err="1"/>
              <a:t>verfication</a:t>
            </a:r>
            <a:endParaRPr lang="en-US" dirty="0"/>
          </a:p>
          <a:p>
            <a:r>
              <a:rPr lang="en-US" dirty="0"/>
              <a:t>Sentiment and demographic analysis – happy, sad, gender</a:t>
            </a:r>
          </a:p>
          <a:p>
            <a:r>
              <a:rPr lang="en-US" dirty="0"/>
              <a:t>Facial recognition</a:t>
            </a:r>
          </a:p>
          <a:p>
            <a:r>
              <a:rPr lang="en-US" dirty="0"/>
              <a:t>Unsafe content detection</a:t>
            </a:r>
          </a:p>
          <a:p>
            <a:r>
              <a:rPr lang="en-US" dirty="0"/>
              <a:t>Celebrity recognition</a:t>
            </a:r>
          </a:p>
          <a:p>
            <a:r>
              <a:rPr lang="en-US"/>
              <a:t>Text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625B-E269-FE43-BB79-73BA2CED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FFE4-CB25-A641-9AC9-1F5B2248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AA2BDD-63C0-274B-8B23-E06532CB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38242-638E-2741-B60F-448BD148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and scene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47CAD-0070-F443-AE9E-9D37C510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FE616-A849-EA45-8F78-ED656DE1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69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1ADCD-DE44-C041-BB63-56103C20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049" y="1675227"/>
            <a:ext cx="8369901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7D6E1-86C8-CA4A-9401-704ED453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Celebrity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D5EF5-C296-894F-A52D-60A57CE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BBEE-90FF-A343-802E-CD2878B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32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29F4-9180-6F44-A647-07723F11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DD29-C222-FE4C-B5DB-24B7A109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500" cy="4351338"/>
          </a:xfrm>
        </p:spPr>
        <p:txBody>
          <a:bodyPr/>
          <a:lstStyle/>
          <a:p>
            <a:r>
              <a:rPr lang="en-US" dirty="0"/>
              <a:t>Based on the same technology as Alexa</a:t>
            </a:r>
          </a:p>
          <a:p>
            <a:r>
              <a:rPr lang="en-US" dirty="0"/>
              <a:t>Built on Natural Language Understanding (NLU) and Automatic Speech Recognition (ASR)</a:t>
            </a:r>
          </a:p>
          <a:p>
            <a:r>
              <a:rPr lang="en-US" dirty="0"/>
              <a:t>Also needs to action commands</a:t>
            </a:r>
          </a:p>
          <a:p>
            <a:r>
              <a:rPr lang="en-US" dirty="0"/>
              <a:t>Similar technology to </a:t>
            </a:r>
            <a:r>
              <a:rPr lang="en-US" dirty="0" err="1"/>
              <a:t>HomePod</a:t>
            </a:r>
            <a:r>
              <a:rPr lang="en-US" dirty="0"/>
              <a:t> (Siri) and Google Home (Google Assistant)</a:t>
            </a:r>
          </a:p>
          <a:p>
            <a:r>
              <a:rPr lang="en-US" dirty="0"/>
              <a:t>Can use it to create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C707D-C7D4-3D4A-9F8A-8F0C04BE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AC0DC-6AFD-C849-A330-C565C8B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9975-0587-F342-BF7F-B132017B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02657"/>
            <a:ext cx="6096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57792</TotalTime>
  <Words>1169</Words>
  <Application>Microsoft Macintosh PowerPoint</Application>
  <PresentationFormat>Widescreen</PresentationFormat>
  <Paragraphs>209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Tahoma</vt:lpstr>
      <vt:lpstr>Times New Roman</vt:lpstr>
      <vt:lpstr>Wingdings</vt:lpstr>
      <vt:lpstr>Office Theme</vt:lpstr>
      <vt:lpstr>More AI and Machine Learning</vt:lpstr>
      <vt:lpstr>Amazon Comprehend</vt:lpstr>
      <vt:lpstr>API Explorer</vt:lpstr>
      <vt:lpstr>Key phrases and sentiment</vt:lpstr>
      <vt:lpstr>In code</vt:lpstr>
      <vt:lpstr>Amazon Rekognition</vt:lpstr>
      <vt:lpstr>Object and scene detection</vt:lpstr>
      <vt:lpstr>Celebrity Recognition</vt:lpstr>
      <vt:lpstr>Amazon Lex</vt:lpstr>
      <vt:lpstr>Chatbots</vt:lpstr>
      <vt:lpstr>Chatbot approaches</vt:lpstr>
      <vt:lpstr>Common problems</vt:lpstr>
      <vt:lpstr>Rule-based bots</vt:lpstr>
      <vt:lpstr>AI-based bots</vt:lpstr>
      <vt:lpstr>Turing test</vt:lpstr>
      <vt:lpstr>Back to Lex</vt:lpstr>
      <vt:lpstr>New skills and deployment</vt:lpstr>
      <vt:lpstr>Example Bot</vt:lpstr>
      <vt:lpstr>Alternatively…</vt:lpstr>
      <vt:lpstr>Amazon SageMaker</vt:lpstr>
      <vt:lpstr>DeepAR Temperature Time Series</vt:lpstr>
      <vt:lpstr>RNN and LSTMs</vt:lpstr>
      <vt:lpstr>Using DeepAR to predict temperature</vt:lpstr>
      <vt:lpstr>Processing</vt:lpstr>
      <vt:lpstr>Training parameters</vt:lpstr>
      <vt:lpstr>Deploy and use for prediction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4181</cp:revision>
  <dcterms:created xsi:type="dcterms:W3CDTF">1999-05-23T11:18:07Z</dcterms:created>
  <dcterms:modified xsi:type="dcterms:W3CDTF">2018-07-18T06:08:16Z</dcterms:modified>
  <cp:category>Lecture</cp:category>
</cp:coreProperties>
</file>